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6" r:id="rId4"/>
    <p:sldId id="259" r:id="rId5"/>
    <p:sldId id="267" r:id="rId6"/>
    <p:sldId id="261" r:id="rId7"/>
    <p:sldId id="262" r:id="rId8"/>
    <p:sldId id="263" r:id="rId9"/>
    <p:sldId id="264" r:id="rId10"/>
    <p:sldId id="265"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82" d="100"/>
          <a:sy n="82" d="100"/>
        </p:scale>
        <p:origin x="1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gacollege411.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ps.gsfc.org/main/publishing/pdf/2012/Course_Lis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HOPE</a:t>
            </a:r>
            <a:endParaRPr lang="en-US" b="1" dirty="0"/>
          </a:p>
        </p:txBody>
      </p:sp>
      <p:sp>
        <p:nvSpPr>
          <p:cNvPr id="3" name="Subtitle 2"/>
          <p:cNvSpPr>
            <a:spLocks noGrp="1"/>
          </p:cNvSpPr>
          <p:nvPr>
            <p:ph type="subTitle" idx="1"/>
          </p:nvPr>
        </p:nvSpPr>
        <p:spPr/>
        <p:txBody>
          <a:bodyPr>
            <a:normAutofit/>
          </a:bodyPr>
          <a:lstStyle/>
          <a:p>
            <a:r>
              <a:rPr lang="en-US" sz="2400" b="1" dirty="0" smtClean="0"/>
              <a:t>Georgia’s Hope Scholarship and HOPE Grant</a:t>
            </a:r>
          </a:p>
          <a:p>
            <a:r>
              <a:rPr lang="en-US" sz="2400" b="1" dirty="0" smtClean="0"/>
              <a:t>$$</a:t>
            </a:r>
            <a:r>
              <a:rPr lang="en-US" sz="2400" b="1" dirty="0" smtClean="0">
                <a:solidFill>
                  <a:schemeClr val="accent5">
                    <a:lumMod val="50000"/>
                  </a:schemeClr>
                </a:solidFill>
              </a:rPr>
              <a:t>Planning for Life After High School</a:t>
            </a:r>
            <a:r>
              <a:rPr lang="en-US" sz="2400" b="1" dirty="0" smtClean="0"/>
              <a:t>$$</a:t>
            </a:r>
          </a:p>
          <a:p>
            <a:endParaRPr lang="en-US" sz="2400" b="1" dirty="0"/>
          </a:p>
          <a:p>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142" y="1981200"/>
            <a:ext cx="1407258" cy="140546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450" y="1981200"/>
            <a:ext cx="1407258" cy="1405464"/>
          </a:xfrm>
          <a:prstGeom prst="rect">
            <a:avLst/>
          </a:prstGeom>
        </p:spPr>
      </p:pic>
    </p:spTree>
    <p:extLst>
      <p:ext uri="{BB962C8B-B14F-4D97-AF65-F5344CB8AC3E}">
        <p14:creationId xmlns:p14="http://schemas.microsoft.com/office/powerpoint/2010/main" val="7735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Zell Miller Scholarship</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Zell Miller Scholarship will pay the full tuition for:</a:t>
            </a:r>
          </a:p>
          <a:p>
            <a:pPr lvl="1"/>
            <a:r>
              <a:rPr lang="en-US" dirty="0" smtClean="0"/>
              <a:t>The Valedictorian and the Salutatorian of each Georgia High School.</a:t>
            </a:r>
          </a:p>
          <a:p>
            <a:pPr lvl="1"/>
            <a:r>
              <a:rPr lang="en-US" dirty="0" smtClean="0"/>
              <a:t>Students who graduate with both a 3.7 HOPE GPA and </a:t>
            </a:r>
          </a:p>
          <a:p>
            <a:pPr lvl="2"/>
            <a:r>
              <a:rPr lang="en-US" dirty="0"/>
              <a:t>A 1200 verbal &amp; math combined score on the SAT (one administration)</a:t>
            </a:r>
          </a:p>
          <a:p>
            <a:pPr lvl="2"/>
            <a:r>
              <a:rPr lang="en-US" dirty="0">
                <a:solidFill>
                  <a:srgbClr val="FF0000"/>
                </a:solidFill>
              </a:rPr>
              <a:t>Or</a:t>
            </a:r>
            <a:r>
              <a:rPr lang="en-US" dirty="0"/>
              <a:t> a 26 composite on the ACT </a:t>
            </a:r>
          </a:p>
          <a:p>
            <a:pPr lvl="2"/>
            <a:r>
              <a:rPr lang="en-US" dirty="0"/>
              <a:t>These test scores must be earned before graduation. </a:t>
            </a:r>
          </a:p>
          <a:p>
            <a:pPr lvl="1"/>
            <a:r>
              <a:rPr lang="en-US" dirty="0" smtClean="0"/>
              <a:t>The Zell Miller Scholarship will be renewable for the recipients who maintain a 3.3. GPA in college. </a:t>
            </a:r>
          </a:p>
          <a:p>
            <a:pPr lvl="2"/>
            <a:endParaRPr lang="en-US" dirty="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34486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HOPE Grant</a:t>
            </a:r>
            <a:endParaRPr lang="en-US" b="1" dirty="0"/>
          </a:p>
        </p:txBody>
      </p:sp>
      <p:sp>
        <p:nvSpPr>
          <p:cNvPr id="3" name="Content Placeholder 2"/>
          <p:cNvSpPr>
            <a:spLocks noGrp="1"/>
          </p:cNvSpPr>
          <p:nvPr>
            <p:ph idx="1"/>
          </p:nvPr>
        </p:nvSpPr>
        <p:spPr/>
        <p:txBody>
          <a:bodyPr/>
          <a:lstStyle/>
          <a:p>
            <a:r>
              <a:rPr lang="en-US" dirty="0" smtClean="0"/>
              <a:t>Does not require a specific GPA (requires a high school diploma or GED)</a:t>
            </a:r>
          </a:p>
          <a:p>
            <a:r>
              <a:rPr lang="en-US" dirty="0" smtClean="0"/>
              <a:t>The HOPE Grant can be awarded to attend a Georgia public technical school. </a:t>
            </a:r>
          </a:p>
          <a:p>
            <a:r>
              <a:rPr lang="en-US" dirty="0" smtClean="0"/>
              <a:t>The HOPE Grant will cover most of the tuition at a Georgia public technical schools. However, over the next few years, the award amount will be a specific percentage dependent on lottery revenue.</a:t>
            </a:r>
            <a:endParaRPr lang="en-US" dirty="0"/>
          </a:p>
        </p:txBody>
      </p:sp>
    </p:spTree>
    <p:extLst>
      <p:ext uri="{BB962C8B-B14F-4D97-AF65-F5344CB8AC3E}">
        <p14:creationId xmlns:p14="http://schemas.microsoft.com/office/powerpoint/2010/main" val="338476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Question</a:t>
            </a:r>
            <a:r>
              <a:rPr lang="en-US" dirty="0" smtClean="0"/>
              <a:t>: I want to attend Southern Crescent Technical College. My HOPE GPA is 2.1. How can I get my tuition paid? </a:t>
            </a:r>
          </a:p>
          <a:p>
            <a:r>
              <a:rPr lang="en-US" dirty="0" smtClean="0">
                <a:solidFill>
                  <a:srgbClr val="FF0000"/>
                </a:solidFill>
              </a:rPr>
              <a:t>Answer</a:t>
            </a:r>
            <a:r>
              <a:rPr lang="en-US" dirty="0" smtClean="0"/>
              <a:t>: You will need to complete your FAFSA to determine eligibility for the HOPE Grant. It will fund the large majority of the first year’s tuition at a technical college regardless of your high school GPA upon entry. </a:t>
            </a:r>
          </a:p>
          <a:p>
            <a:endParaRPr lang="en-US" dirty="0"/>
          </a:p>
        </p:txBody>
      </p:sp>
    </p:spTree>
    <p:extLst>
      <p:ext uri="{BB962C8B-B14F-4D97-AF65-F5344CB8AC3E}">
        <p14:creationId xmlns:p14="http://schemas.microsoft.com/office/powerpoint/2010/main" val="2757698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normAutofit/>
          </a:bodyPr>
          <a:lstStyle/>
          <a:p>
            <a:r>
              <a:rPr lang="en-US" dirty="0" smtClean="0">
                <a:solidFill>
                  <a:srgbClr val="FF0000"/>
                </a:solidFill>
              </a:rPr>
              <a:t>Question</a:t>
            </a:r>
            <a:r>
              <a:rPr lang="en-US" dirty="0" smtClean="0"/>
              <a:t>: I want to go to Spelman or Savannah College of Art &amp; Design (SCAD), they are private and pricey! They are </a:t>
            </a:r>
            <a:r>
              <a:rPr lang="en-US" dirty="0"/>
              <a:t>in Georgia, will the HOPE Scholarship pay all my tuition at these schools? </a:t>
            </a:r>
          </a:p>
          <a:p>
            <a:r>
              <a:rPr lang="en-US" dirty="0" smtClean="0">
                <a:solidFill>
                  <a:srgbClr val="FF0000"/>
                </a:solidFill>
              </a:rPr>
              <a:t>Answer</a:t>
            </a:r>
            <a:r>
              <a:rPr lang="en-US" dirty="0" smtClean="0"/>
              <a:t>: No! These are private schools. This year the HOPE Scholarship will pay approximately $3600 per year at a private school. </a:t>
            </a:r>
          </a:p>
          <a:p>
            <a:endParaRPr lang="en-US" dirty="0"/>
          </a:p>
          <a:p>
            <a:pPr marL="0" indent="0" algn="r">
              <a:buNone/>
            </a:pPr>
            <a:endParaRPr lang="en-US" sz="800" dirty="0"/>
          </a:p>
        </p:txBody>
      </p:sp>
    </p:spTree>
    <p:extLst>
      <p:ext uri="{BB962C8B-B14F-4D97-AF65-F5344CB8AC3E}">
        <p14:creationId xmlns:p14="http://schemas.microsoft.com/office/powerpoint/2010/main" val="398196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Question</a:t>
            </a:r>
            <a:r>
              <a:rPr lang="en-US" dirty="0" smtClean="0"/>
              <a:t>: I have been accepted at Kennesaw State University, but I am not eligible for the HOPE Scholarship. My HOPE GPA was 2.9999 How can I earn the HOPE Scholarship. </a:t>
            </a:r>
          </a:p>
          <a:p>
            <a:r>
              <a:rPr lang="en-US" dirty="0" smtClean="0">
                <a:solidFill>
                  <a:srgbClr val="FF0000"/>
                </a:solidFill>
              </a:rPr>
              <a:t>Answer</a:t>
            </a:r>
            <a:r>
              <a:rPr lang="en-US" dirty="0" smtClean="0"/>
              <a:t>: You will have to pay your own tuition for your first year (i.e. scholarships, etc.) Earn 30 semester hours credit with a 3.0 GPA, and you will be eligible for the HOPE Scholarship. </a:t>
            </a:r>
            <a:endParaRPr lang="en-US" dirty="0"/>
          </a:p>
        </p:txBody>
      </p:sp>
    </p:spTree>
    <p:extLst>
      <p:ext uri="{BB962C8B-B14F-4D97-AF65-F5344CB8AC3E}">
        <p14:creationId xmlns:p14="http://schemas.microsoft.com/office/powerpoint/2010/main" val="2282910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Question</a:t>
            </a:r>
            <a:r>
              <a:rPr lang="en-US" dirty="0" smtClean="0"/>
              <a:t>: If I have the grades to earn the HOPE Scholarship, will it be automatically awarded? </a:t>
            </a:r>
          </a:p>
          <a:p>
            <a:r>
              <a:rPr lang="en-US" dirty="0" smtClean="0">
                <a:solidFill>
                  <a:srgbClr val="FF0000"/>
                </a:solidFill>
              </a:rPr>
              <a:t>Answer</a:t>
            </a:r>
            <a:r>
              <a:rPr lang="en-US" dirty="0" smtClean="0"/>
              <a:t>: No, you must apply to be awarded the HOPE Scholarship. While some schools use the information from the FAFSA for HOPE, many others will not. Therefore, you may need to apply online at gacollege411.org. </a:t>
            </a:r>
            <a:endParaRPr lang="en-US" dirty="0"/>
          </a:p>
        </p:txBody>
      </p:sp>
    </p:spTree>
    <p:extLst>
      <p:ext uri="{BB962C8B-B14F-4D97-AF65-F5344CB8AC3E}">
        <p14:creationId xmlns:p14="http://schemas.microsoft.com/office/powerpoint/2010/main" val="314604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HOPE Scholarship</a:t>
            </a:r>
            <a:endParaRPr lang="en-US" b="1" dirty="0"/>
          </a:p>
        </p:txBody>
      </p:sp>
      <p:sp>
        <p:nvSpPr>
          <p:cNvPr id="3" name="Content Placeholder 2"/>
          <p:cNvSpPr>
            <a:spLocks noGrp="1"/>
          </p:cNvSpPr>
          <p:nvPr>
            <p:ph idx="1"/>
          </p:nvPr>
        </p:nvSpPr>
        <p:spPr/>
        <p:txBody>
          <a:bodyPr/>
          <a:lstStyle/>
          <a:p>
            <a:r>
              <a:rPr lang="en-US" dirty="0" smtClean="0"/>
              <a:t>Can be used at Technical colleges, 2 year colleges or 4 year colleges</a:t>
            </a:r>
          </a:p>
          <a:p>
            <a:r>
              <a:rPr lang="en-US" dirty="0" smtClean="0"/>
              <a:t>Must be used in the state of Georgia. HOPE cannot be used be used out of state. </a:t>
            </a:r>
          </a:p>
          <a:p>
            <a:r>
              <a:rPr lang="en-US" dirty="0" smtClean="0"/>
              <a:t>Must graduate from high school with a 3.0 Core GPA (English, Math, Science, Social Studies and World Language)</a:t>
            </a:r>
          </a:p>
          <a:p>
            <a:r>
              <a:rPr lang="en-US" dirty="0" smtClean="0"/>
              <a:t>HOPE Scholarship amounts will be based on a percentage of lottery revenues that will change each year.</a:t>
            </a:r>
            <a:endParaRPr lang="en-US" dirty="0"/>
          </a:p>
        </p:txBody>
      </p:sp>
    </p:spTree>
    <p:extLst>
      <p:ext uri="{BB962C8B-B14F-4D97-AF65-F5344CB8AC3E}">
        <p14:creationId xmlns:p14="http://schemas.microsoft.com/office/powerpoint/2010/main" val="217901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College Costs </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HOPE Covers these costs</a:t>
            </a:r>
            <a:r>
              <a:rPr lang="en-US" dirty="0" smtClean="0"/>
              <a:t>:</a:t>
            </a:r>
          </a:p>
          <a:p>
            <a:r>
              <a:rPr lang="en-US" dirty="0" smtClean="0"/>
              <a:t>Tuition-the cost of attending class!</a:t>
            </a:r>
          </a:p>
          <a:p>
            <a:r>
              <a:rPr lang="en-US" dirty="0" smtClean="0"/>
              <a:t>Tuition for remedial classes in </a:t>
            </a:r>
            <a:r>
              <a:rPr lang="en-US" b="1" dirty="0" smtClean="0"/>
              <a:t>technical schools </a:t>
            </a:r>
          </a:p>
          <a:p>
            <a:r>
              <a:rPr lang="en-US" dirty="0" smtClean="0"/>
              <a:t>The HOPE Scholarship &amp; HOPE Grant amounts will be adjusted each year dependent upon lottery revenues.</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HOPE DOES NOT cover these costs</a:t>
            </a:r>
            <a:r>
              <a:rPr lang="en-US" dirty="0" smtClean="0"/>
              <a:t>:</a:t>
            </a:r>
          </a:p>
          <a:p>
            <a:pPr>
              <a:buFont typeface="Arial" panose="020B0604020202020204" pitchFamily="34" charset="0"/>
              <a:buChar char="•"/>
            </a:pPr>
            <a:r>
              <a:rPr lang="en-US" dirty="0" smtClean="0"/>
              <a:t>Tuition for remedial classes at 2 &amp; 4 </a:t>
            </a:r>
          </a:p>
          <a:p>
            <a:pPr>
              <a:buFont typeface="Arial" panose="020B0604020202020204" pitchFamily="34" charset="0"/>
              <a:buChar char="•"/>
            </a:pPr>
            <a:r>
              <a:rPr lang="en-US" dirty="0" smtClean="0"/>
              <a:t>Room and board</a:t>
            </a:r>
          </a:p>
          <a:p>
            <a:pPr>
              <a:buFont typeface="Arial" panose="020B0604020202020204" pitchFamily="34" charset="0"/>
              <a:buChar char="•"/>
            </a:pPr>
            <a:r>
              <a:rPr lang="en-US" dirty="0" smtClean="0"/>
              <a:t>Books</a:t>
            </a:r>
          </a:p>
          <a:p>
            <a:pPr>
              <a:buFont typeface="Arial" panose="020B0604020202020204" pitchFamily="34" charset="0"/>
              <a:buChar char="•"/>
            </a:pPr>
            <a:r>
              <a:rPr lang="en-US" dirty="0" smtClean="0"/>
              <a:t>Fees</a:t>
            </a:r>
          </a:p>
          <a:p>
            <a:pPr>
              <a:buFont typeface="Arial" panose="020B0604020202020204" pitchFamily="34" charset="0"/>
              <a:buChar char="•"/>
            </a:pPr>
            <a:r>
              <a:rPr lang="en-US" dirty="0" smtClean="0"/>
              <a:t>Spending money</a:t>
            </a:r>
          </a:p>
          <a:p>
            <a:pPr>
              <a:buFont typeface="Arial" panose="020B0604020202020204" pitchFamily="34" charset="0"/>
              <a:buChar char="•"/>
            </a:pPr>
            <a:r>
              <a:rPr lang="en-US" dirty="0" smtClean="0"/>
              <a:t>Transportation</a:t>
            </a:r>
          </a:p>
          <a:p>
            <a:pPr>
              <a:buFont typeface="Arial" panose="020B0604020202020204" pitchFamily="34" charset="0"/>
              <a:buChar char="•"/>
            </a:pPr>
            <a:r>
              <a:rPr lang="en-US" dirty="0" smtClean="0"/>
              <a:t>Tutoring help</a:t>
            </a:r>
            <a:endParaRPr lang="en-US" dirty="0"/>
          </a:p>
        </p:txBody>
      </p:sp>
    </p:spTree>
    <p:extLst>
      <p:ext uri="{BB962C8B-B14F-4D97-AF65-F5344CB8AC3E}">
        <p14:creationId xmlns:p14="http://schemas.microsoft.com/office/powerpoint/2010/main" val="302278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HOPE GPA vs Cumulative GPA </a:t>
            </a:r>
            <a:endParaRPr lang="en-US" b="1" dirty="0"/>
          </a:p>
        </p:txBody>
      </p:sp>
      <p:sp>
        <p:nvSpPr>
          <p:cNvPr id="3" name="Text Placeholder 2"/>
          <p:cNvSpPr>
            <a:spLocks noGrp="1"/>
          </p:cNvSpPr>
          <p:nvPr>
            <p:ph type="body" idx="1"/>
          </p:nvPr>
        </p:nvSpPr>
        <p:spPr/>
        <p:txBody>
          <a:bodyPr/>
          <a:lstStyle/>
          <a:p>
            <a:pPr algn="ctr"/>
            <a:r>
              <a:rPr lang="en-US" dirty="0" smtClean="0"/>
              <a:t>HOPE GPA</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Only academic core courses count towards the average</a:t>
            </a:r>
          </a:p>
          <a:p>
            <a:r>
              <a:rPr lang="en-US" dirty="0" smtClean="0"/>
              <a:t>Calculated by GSFC</a:t>
            </a:r>
          </a:p>
          <a:p>
            <a:r>
              <a:rPr lang="en-US" dirty="0" smtClean="0"/>
              <a:t>Located on gacollege411.org</a:t>
            </a:r>
          </a:p>
          <a:p>
            <a:r>
              <a:rPr lang="en-US" dirty="0" smtClean="0"/>
              <a:t>Additional quality point of .5 added to college level courses </a:t>
            </a:r>
          </a:p>
          <a:p>
            <a:r>
              <a:rPr lang="en-US" dirty="0" smtClean="0"/>
              <a:t>Average cannot exceed 4.0</a:t>
            </a:r>
            <a:endParaRPr lang="en-US" dirty="0"/>
          </a:p>
        </p:txBody>
      </p:sp>
      <p:sp>
        <p:nvSpPr>
          <p:cNvPr id="5" name="Text Placeholder 4"/>
          <p:cNvSpPr>
            <a:spLocks noGrp="1"/>
          </p:cNvSpPr>
          <p:nvPr>
            <p:ph type="body" sz="quarter" idx="3"/>
          </p:nvPr>
        </p:nvSpPr>
        <p:spPr/>
        <p:txBody>
          <a:bodyPr/>
          <a:lstStyle/>
          <a:p>
            <a:pPr algn="ctr"/>
            <a:r>
              <a:rPr lang="en-US" dirty="0" smtClean="0"/>
              <a:t>HCS Cumulative GPA</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All courses count towards GPA</a:t>
            </a:r>
          </a:p>
          <a:p>
            <a:r>
              <a:rPr lang="en-US" dirty="0" smtClean="0"/>
              <a:t>Calculated by HCS</a:t>
            </a:r>
          </a:p>
          <a:p>
            <a:r>
              <a:rPr lang="en-US" dirty="0" smtClean="0"/>
              <a:t>Located on HCS Transcript</a:t>
            </a:r>
          </a:p>
          <a:p>
            <a:r>
              <a:rPr lang="en-US" dirty="0" smtClean="0"/>
              <a:t>Additional 10 points added to AP &amp; Dual Enrollment; Additional 5 points added to honors courses</a:t>
            </a:r>
          </a:p>
          <a:p>
            <a:r>
              <a:rPr lang="en-US" dirty="0" smtClean="0"/>
              <a:t>Average can exceed 4.0</a:t>
            </a:r>
            <a:endParaRPr lang="en-US" dirty="0"/>
          </a:p>
        </p:txBody>
      </p:sp>
    </p:spTree>
    <p:extLst>
      <p:ext uri="{BB962C8B-B14F-4D97-AF65-F5344CB8AC3E}">
        <p14:creationId xmlns:p14="http://schemas.microsoft.com/office/powerpoint/2010/main" val="102518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Calculating the HOPE GPA</a:t>
            </a:r>
            <a:endParaRPr lang="en-US" b="1" dirty="0"/>
          </a:p>
        </p:txBody>
      </p:sp>
      <p:sp>
        <p:nvSpPr>
          <p:cNvPr id="3" name="Content Placeholder 2"/>
          <p:cNvSpPr>
            <a:spLocks noGrp="1"/>
          </p:cNvSpPr>
          <p:nvPr>
            <p:ph idx="1"/>
          </p:nvPr>
        </p:nvSpPr>
        <p:spPr/>
        <p:txBody>
          <a:bodyPr/>
          <a:lstStyle/>
          <a:p>
            <a:r>
              <a:rPr lang="en-US" dirty="0" smtClean="0"/>
              <a:t>Only the Georgia Student Finance Commission can calculate HOPE. </a:t>
            </a:r>
          </a:p>
          <a:p>
            <a:r>
              <a:rPr lang="en-US" dirty="0" smtClean="0"/>
              <a:t>You can check the </a:t>
            </a:r>
            <a:r>
              <a:rPr lang="en-US" u="sng" dirty="0" smtClean="0"/>
              <a:t>preliminary</a:t>
            </a:r>
            <a:r>
              <a:rPr lang="en-US" dirty="0" smtClean="0"/>
              <a:t> calculation on your </a:t>
            </a:r>
            <a:r>
              <a:rPr lang="en-US" b="1" dirty="0" smtClean="0"/>
              <a:t>GaCollege411</a:t>
            </a:r>
            <a:r>
              <a:rPr lang="en-US" dirty="0" smtClean="0"/>
              <a:t> account at </a:t>
            </a:r>
            <a:r>
              <a:rPr lang="en-US" dirty="0" smtClean="0">
                <a:hlinkClick r:id="rId2"/>
              </a:rPr>
              <a:t>www.gacollege411.org</a:t>
            </a:r>
            <a:r>
              <a:rPr lang="en-US" dirty="0" smtClean="0"/>
              <a:t>. </a:t>
            </a:r>
          </a:p>
          <a:p>
            <a:r>
              <a:rPr lang="en-US" dirty="0" smtClean="0"/>
              <a:t>The FINAL HOPE GPA is not determined until after graduation, so all of the academic grades count!</a:t>
            </a:r>
          </a:p>
          <a:p>
            <a:r>
              <a:rPr lang="en-US" dirty="0" smtClean="0">
                <a:solidFill>
                  <a:srgbClr val="FF0000"/>
                </a:solidFill>
              </a:rPr>
              <a:t>HOPE DOES NOT ROUND UP</a:t>
            </a:r>
            <a:r>
              <a:rPr lang="en-US" dirty="0" smtClean="0"/>
              <a:t>! A 2.999999 HOPE GPA after graduation, is NOT a 3.0. It is a 2.999999.</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987024" y="5291016"/>
            <a:ext cx="2909573" cy="855785"/>
          </a:xfrm>
          <a:prstGeom prst="rect">
            <a:avLst/>
          </a:prstGeom>
        </p:spPr>
      </p:pic>
    </p:spTree>
    <p:extLst>
      <p:ext uri="{BB962C8B-B14F-4D97-AF65-F5344CB8AC3E}">
        <p14:creationId xmlns:p14="http://schemas.microsoft.com/office/powerpoint/2010/main" val="207206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Calculating Quality Points</a:t>
            </a:r>
            <a:endParaRPr lang="en-US" b="1" dirty="0"/>
          </a:p>
        </p:txBody>
      </p:sp>
      <p:sp>
        <p:nvSpPr>
          <p:cNvPr id="3" name="Content Placeholder 2"/>
          <p:cNvSpPr>
            <a:spLocks noGrp="1"/>
          </p:cNvSpPr>
          <p:nvPr>
            <p:ph idx="1"/>
          </p:nvPr>
        </p:nvSpPr>
        <p:spPr/>
        <p:txBody>
          <a:bodyPr/>
          <a:lstStyle/>
          <a:p>
            <a:r>
              <a:rPr lang="en-US" dirty="0" smtClean="0"/>
              <a:t>Quality points are given for AP and Dual Enrollment Classes</a:t>
            </a:r>
          </a:p>
          <a:p>
            <a:pPr lvl="1"/>
            <a:r>
              <a:rPr lang="en-US" dirty="0" smtClean="0"/>
              <a:t>HOPE adds an additional .5 quality point</a:t>
            </a:r>
          </a:p>
          <a:p>
            <a:pPr lvl="1"/>
            <a:r>
              <a:rPr lang="en-US" dirty="0" smtClean="0"/>
              <a:t>Example: a B in AP European History will earn 3.5 quality points. </a:t>
            </a:r>
          </a:p>
          <a:p>
            <a:pPr lvl="1"/>
            <a:r>
              <a:rPr lang="en-US" dirty="0" smtClean="0"/>
              <a:t>Example: an A in Chemistry (non AP) will be calculated as 4 quality points and not 4.5.  </a:t>
            </a:r>
          </a:p>
          <a:p>
            <a:pPr marL="457200" lvl="1" indent="0">
              <a:buNone/>
            </a:pPr>
            <a:endParaRPr lang="en-US" dirty="0"/>
          </a:p>
        </p:txBody>
      </p:sp>
    </p:spTree>
    <p:extLst>
      <p:ext uri="{BB962C8B-B14F-4D97-AF65-F5344CB8AC3E}">
        <p14:creationId xmlns:p14="http://schemas.microsoft.com/office/powerpoint/2010/main" val="429390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Rigor Requirements</a:t>
            </a:r>
            <a:endParaRPr lang="en-US" b="1" dirty="0"/>
          </a:p>
        </p:txBody>
      </p:sp>
      <p:sp>
        <p:nvSpPr>
          <p:cNvPr id="3" name="Content Placeholder 2"/>
          <p:cNvSpPr>
            <a:spLocks noGrp="1"/>
          </p:cNvSpPr>
          <p:nvPr>
            <p:ph idx="1"/>
          </p:nvPr>
        </p:nvSpPr>
        <p:spPr/>
        <p:txBody>
          <a:bodyPr/>
          <a:lstStyle/>
          <a:p>
            <a:pPr marL="0" indent="0">
              <a:buNone/>
            </a:pPr>
            <a:r>
              <a:rPr lang="en-US" dirty="0" smtClean="0"/>
              <a:t>Students graduating on or after May 1, 2015, must meet these academic requirements to qualify for HOPE.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37680632"/>
              </p:ext>
            </p:extLst>
          </p:nvPr>
        </p:nvGraphicFramePr>
        <p:xfrm>
          <a:off x="2032000" y="3411414"/>
          <a:ext cx="8128000" cy="2028096"/>
        </p:xfrm>
        <a:graphic>
          <a:graphicData uri="http://schemas.openxmlformats.org/drawingml/2006/table">
            <a:tbl>
              <a:tblPr firstRow="1" bandRow="1">
                <a:tableStyleId>{00A15C55-8517-42AA-B614-E9B94910E393}</a:tableStyleId>
              </a:tblPr>
              <a:tblGrid>
                <a:gridCol w="4064000"/>
                <a:gridCol w="4064000"/>
              </a:tblGrid>
              <a:tr h="507024">
                <a:tc>
                  <a:txBody>
                    <a:bodyPr/>
                    <a:lstStyle/>
                    <a:p>
                      <a:pPr algn="ctr"/>
                      <a:r>
                        <a:rPr lang="en-US" dirty="0" smtClean="0"/>
                        <a:t>Graduating on or after:</a:t>
                      </a:r>
                      <a:endParaRPr lang="en-US" dirty="0"/>
                    </a:p>
                  </a:txBody>
                  <a:tcPr/>
                </a:tc>
                <a:tc>
                  <a:txBody>
                    <a:bodyPr/>
                    <a:lstStyle/>
                    <a:p>
                      <a:pPr algn="ctr"/>
                      <a:r>
                        <a:rPr lang="en-US" dirty="0" smtClean="0"/>
                        <a:t>Number</a:t>
                      </a:r>
                      <a:r>
                        <a:rPr lang="en-US" baseline="0" dirty="0" smtClean="0"/>
                        <a:t> of Rigorous courses required:</a:t>
                      </a:r>
                      <a:endParaRPr lang="en-US" dirty="0"/>
                    </a:p>
                  </a:txBody>
                  <a:tcPr/>
                </a:tc>
              </a:tr>
              <a:tr h="507024">
                <a:tc>
                  <a:txBody>
                    <a:bodyPr/>
                    <a:lstStyle/>
                    <a:p>
                      <a:pPr algn="ctr"/>
                      <a:r>
                        <a:rPr lang="en-US" b="1" dirty="0" smtClean="0"/>
                        <a:t>May 1,</a:t>
                      </a:r>
                      <a:r>
                        <a:rPr lang="en-US" b="1" baseline="0" dirty="0" smtClean="0"/>
                        <a:t> 2015</a:t>
                      </a:r>
                      <a:endParaRPr lang="en-US" b="1" dirty="0"/>
                    </a:p>
                  </a:txBody>
                  <a:tcPr/>
                </a:tc>
                <a:tc>
                  <a:txBody>
                    <a:bodyPr/>
                    <a:lstStyle/>
                    <a:p>
                      <a:pPr algn="ctr"/>
                      <a:r>
                        <a:rPr lang="en-US" b="1" dirty="0" smtClean="0"/>
                        <a:t>2</a:t>
                      </a:r>
                      <a:endParaRPr lang="en-US" b="1" dirty="0"/>
                    </a:p>
                  </a:txBody>
                  <a:tcPr/>
                </a:tc>
              </a:tr>
              <a:tr h="507024">
                <a:tc>
                  <a:txBody>
                    <a:bodyPr/>
                    <a:lstStyle/>
                    <a:p>
                      <a:pPr algn="ctr"/>
                      <a:r>
                        <a:rPr lang="en-US" b="1" dirty="0" smtClean="0"/>
                        <a:t>May 1, 2016</a:t>
                      </a:r>
                      <a:endParaRPr lang="en-US" b="1" dirty="0"/>
                    </a:p>
                  </a:txBody>
                  <a:tcPr/>
                </a:tc>
                <a:tc>
                  <a:txBody>
                    <a:bodyPr/>
                    <a:lstStyle/>
                    <a:p>
                      <a:pPr algn="ctr"/>
                      <a:r>
                        <a:rPr lang="en-US" b="1" dirty="0" smtClean="0"/>
                        <a:t>3</a:t>
                      </a:r>
                      <a:endParaRPr lang="en-US" b="1" dirty="0"/>
                    </a:p>
                  </a:txBody>
                  <a:tcPr/>
                </a:tc>
              </a:tr>
              <a:tr h="507024">
                <a:tc>
                  <a:txBody>
                    <a:bodyPr/>
                    <a:lstStyle/>
                    <a:p>
                      <a:pPr algn="ctr"/>
                      <a:r>
                        <a:rPr lang="en-US" b="1" dirty="0" smtClean="0"/>
                        <a:t>May 1, 2017</a:t>
                      </a:r>
                      <a:endParaRPr lang="en-US" b="1" dirty="0"/>
                    </a:p>
                  </a:txBody>
                  <a:tcPr/>
                </a:tc>
                <a:tc>
                  <a:txBody>
                    <a:bodyPr/>
                    <a:lstStyle/>
                    <a:p>
                      <a:pPr algn="ctr"/>
                      <a:r>
                        <a:rPr lang="en-US" b="1" dirty="0" smtClean="0"/>
                        <a:t>4</a:t>
                      </a:r>
                      <a:endParaRPr lang="en-US" b="1" dirty="0"/>
                    </a:p>
                  </a:txBody>
                  <a:tcPr/>
                </a:tc>
              </a:tr>
            </a:tbl>
          </a:graphicData>
        </a:graphic>
      </p:graphicFrame>
    </p:spTree>
    <p:extLst>
      <p:ext uri="{BB962C8B-B14F-4D97-AF65-F5344CB8AC3E}">
        <p14:creationId xmlns:p14="http://schemas.microsoft.com/office/powerpoint/2010/main" val="361514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Rigorous Courses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Advanced science courses such as Chemistry, Physics, or Human Anatomy</a:t>
            </a:r>
          </a:p>
          <a:p>
            <a:r>
              <a:rPr lang="en-US" dirty="0" smtClean="0"/>
              <a:t>Advances placement courses in core subjects</a:t>
            </a:r>
          </a:p>
          <a:p>
            <a:r>
              <a:rPr lang="en-US" dirty="0" smtClean="0"/>
              <a:t>Academic courses taken through Dual Enrollment (MOWR)</a:t>
            </a:r>
          </a:p>
          <a:p>
            <a:r>
              <a:rPr lang="en-US" dirty="0" smtClean="0"/>
              <a:t>Advanced Math such as CCGPS Advanced Algebra, CCGPS Pre-Calculus, Math III, Math IV or a higher math</a:t>
            </a:r>
          </a:p>
          <a:p>
            <a:r>
              <a:rPr lang="en-US" dirty="0" smtClean="0"/>
              <a:t>Advanced foreign language courses (second year or higher)</a:t>
            </a:r>
          </a:p>
          <a:p>
            <a:r>
              <a:rPr lang="en-US" dirty="0" smtClean="0"/>
              <a:t>For a complete list of all courses that meet HOPE rigor: </a:t>
            </a:r>
            <a:r>
              <a:rPr lang="en-US" dirty="0" smtClean="0">
                <a:hlinkClick r:id="rId2"/>
              </a:rPr>
              <a:t>Hope Rigor List (January 2016)</a:t>
            </a:r>
            <a:endParaRPr lang="en-US" dirty="0" smtClean="0"/>
          </a:p>
        </p:txBody>
      </p:sp>
    </p:spTree>
    <p:extLst>
      <p:ext uri="{BB962C8B-B14F-4D97-AF65-F5344CB8AC3E}">
        <p14:creationId xmlns:p14="http://schemas.microsoft.com/office/powerpoint/2010/main" val="4001095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HOPE Scholarship and </a:t>
            </a:r>
            <a:r>
              <a:rPr lang="en-US" b="1" dirty="0" smtClean="0">
                <a:solidFill>
                  <a:srgbClr val="FF0000"/>
                </a:solidFill>
              </a:rPr>
              <a:t>Private School</a:t>
            </a:r>
            <a:endParaRPr lang="en-US" b="1" dirty="0">
              <a:solidFill>
                <a:srgbClr val="FF0000"/>
              </a:solidFill>
            </a:endParaRPr>
          </a:p>
        </p:txBody>
      </p:sp>
      <p:sp>
        <p:nvSpPr>
          <p:cNvPr id="3" name="Content Placeholder 2"/>
          <p:cNvSpPr>
            <a:spLocks noGrp="1"/>
          </p:cNvSpPr>
          <p:nvPr>
            <p:ph idx="1"/>
          </p:nvPr>
        </p:nvSpPr>
        <p:spPr/>
        <p:txBody>
          <a:bodyPr/>
          <a:lstStyle/>
          <a:p>
            <a:pPr algn="ctr"/>
            <a:r>
              <a:rPr lang="en-US" dirty="0" smtClean="0"/>
              <a:t>Will HOPE cover private school tuition? </a:t>
            </a:r>
          </a:p>
          <a:p>
            <a:endParaRPr lang="en-US" dirty="0" smtClean="0"/>
          </a:p>
          <a:p>
            <a:endParaRPr lang="en-US" dirty="0"/>
          </a:p>
          <a:p>
            <a:endParaRPr lang="en-US" dirty="0" smtClean="0"/>
          </a:p>
          <a:p>
            <a:pPr algn="ctr"/>
            <a:r>
              <a:rPr lang="en-US" dirty="0" smtClean="0"/>
              <a:t>Depending upon the private school, approximately $3600 per year will be awarded via the HOPE Scholarship &amp; Tuition Equalization portions of the HOPE Program.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662" y="3047999"/>
            <a:ext cx="1875692" cy="1582615"/>
          </a:xfrm>
          <a:prstGeom prst="rect">
            <a:avLst/>
          </a:prstGeom>
        </p:spPr>
      </p:pic>
    </p:spTree>
    <p:extLst>
      <p:ext uri="{BB962C8B-B14F-4D97-AF65-F5344CB8AC3E}">
        <p14:creationId xmlns:p14="http://schemas.microsoft.com/office/powerpoint/2010/main" val="319210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118</TotalTime>
  <Words>940</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HOPE</vt:lpstr>
      <vt:lpstr>HOPE Scholarship</vt:lpstr>
      <vt:lpstr>College Costs </vt:lpstr>
      <vt:lpstr>HOPE GPA vs Cumulative GPA </vt:lpstr>
      <vt:lpstr>Calculating the HOPE GPA</vt:lpstr>
      <vt:lpstr>Calculating Quality Points</vt:lpstr>
      <vt:lpstr>Rigor Requirements</vt:lpstr>
      <vt:lpstr>Rigorous Courses</vt:lpstr>
      <vt:lpstr>HOPE Scholarship and Private School</vt:lpstr>
      <vt:lpstr>Zell Miller Scholarship</vt:lpstr>
      <vt:lpstr>HOPE Grant</vt:lpstr>
      <vt:lpstr>Review</vt:lpstr>
      <vt:lpstr>Review</vt:lpstr>
      <vt:lpstr>Review</vt:lpstr>
      <vt:lpstr>Review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dc:title>
  <dc:creator>Rochon Hester</dc:creator>
  <cp:lastModifiedBy>Rochon Hester</cp:lastModifiedBy>
  <cp:revision>13</cp:revision>
  <dcterms:created xsi:type="dcterms:W3CDTF">2016-02-19T14:53:27Z</dcterms:created>
  <dcterms:modified xsi:type="dcterms:W3CDTF">2016-02-19T16:52:03Z</dcterms:modified>
</cp:coreProperties>
</file>